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5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6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7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2" r:id="rId1"/>
    <p:sldMasterId id="2147484410" r:id="rId2"/>
    <p:sldMasterId id="2147484427" r:id="rId3"/>
    <p:sldMasterId id="2147484444" r:id="rId4"/>
    <p:sldMasterId id="2147484461" r:id="rId5"/>
    <p:sldMasterId id="2147484478" r:id="rId6"/>
    <p:sldMasterId id="2147484495" r:id="rId7"/>
    <p:sldMasterId id="2147484512" r:id="rId8"/>
  </p:sldMasterIdLst>
  <p:notesMasterIdLst>
    <p:notesMasterId r:id="rId12"/>
  </p:notesMasterIdLst>
  <p:handoutMasterIdLst>
    <p:handoutMasterId r:id="rId13"/>
  </p:handoutMasterIdLst>
  <p:sldIdLst>
    <p:sldId id="263" r:id="rId9"/>
    <p:sldId id="265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B0"/>
    <a:srgbClr val="3F5564"/>
    <a:srgbClr val="0077BC"/>
    <a:srgbClr val="D53878"/>
    <a:srgbClr val="008391"/>
    <a:srgbClr val="FBF2B4"/>
    <a:srgbClr val="F0CD50"/>
    <a:srgbClr val="4675B7"/>
    <a:srgbClr val="DBD1E6"/>
    <a:srgbClr val="D2D8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6807" autoAdjust="0"/>
  </p:normalViewPr>
  <p:slideViewPr>
    <p:cSldViewPr snapToGrid="0">
      <p:cViewPr varScale="1">
        <p:scale>
          <a:sx n="157" d="100"/>
          <a:sy n="157" d="100"/>
        </p:scale>
        <p:origin x="312" y="1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6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8D75527-1052-40CF-90A7-805EC4F772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82182B2-420A-475A-83CF-72C9A1964B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BB566-3845-4DC0-8CE2-DC15231A2062}" type="datetime1">
              <a:rPr lang="sv-SE" smtClean="0"/>
              <a:t>2023-02-27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FEBD13-AD79-4726-9C7A-9E5C531A1A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0A28DF-4169-4B51-B8D3-AA9A5D6123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A0780-C7EB-45E8-96EB-66D0986C42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3370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5FFDC-F934-4037-B505-500B08CD3B8C}" type="datetime1">
              <a:rPr lang="sv-SE" smtClean="0"/>
              <a:t>2023-02-27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086EF-3011-429C-976B-61D9CA3A2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868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9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3735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430389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871652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083233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40355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87650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33670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67267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394286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77547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55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48642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388E3460-7228-4DB3-A6B8-F304B211BC3F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00141488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81ADCA10-B0AD-4D27-A94A-34783BF31D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6553C1A9-DB36-4729-A526-0352AB7C6E25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8212309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96530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868400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129371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569838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535697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8542820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800635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3115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95238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6944644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1932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728734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370054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0016742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32599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67532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A335F1B5-8765-459C-802C-DA62079417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2F5E2AC-A457-4DE9-9A2C-4BE86BC0052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76441280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010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84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24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7A284E58-B676-47B0-B49B-D281A884EF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110495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07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2883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2BC929D8-093F-4826-8D04-F268FF63E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56351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15128C6-B678-4715-9D0F-D4C07F59ED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0721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0651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8807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1503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32412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29092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22466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55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7083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9095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50992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21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47408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A5CC9138-760F-4A17-8B1B-6D99EFF79AD6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8584371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&#10;&#10;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2C9C189C-4F50-4B1D-9EA5-30AB73E59C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01825FE-CC31-4DE6-9AA9-7C27B553E870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9172592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2215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2138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53767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67873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13503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027795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24989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515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78841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1209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202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916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70678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0529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6940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477CCA5E-96FA-4B08-97E3-9C131E99F26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</a:t>
            </a:r>
            <a:r>
              <a:rPr lang="sv-SE" sz="1050" dirty="0">
                <a:solidFill>
                  <a:schemeClr val="tx1"/>
                </a:solidFill>
              </a:rPr>
              <a:t>öppen</a:t>
            </a:r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23955551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01D92FDB-2EC0-4D2B-9027-B2C6802AC7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03B86F8F-A217-4EC5-95CF-481328A25B1B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4310153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8267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30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398255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7990460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290125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838325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590573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0821839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779836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14292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4113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0074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684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155490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380631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1319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F54FBE38-BAA0-4913-A593-C4237FC13E33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52311727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48B20EB8-4FF0-4D86-B782-FE843B459F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66C4A4B-0FFF-4609-BF3A-89A12B42C121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12404377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70648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38321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086055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301865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12043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810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544503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664062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611373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6026589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36353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09585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976977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402914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86335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B3A12899-234C-4D37-942E-64C01D64533B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67246972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D9E1B7B2-3451-4D29-B53E-14A2743034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BA484A78-938B-41DE-9685-15EC3BD0A57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65666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880293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1178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51962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509150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592984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027434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156330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189945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277629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54532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324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1209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01136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197308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571227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8899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6715C386-526F-48AC-AD19-830972616829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58761775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D4F390AC-3BA8-4C70-9E3A-28CC7DA517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342DB73-4413-4392-B228-119A141D349B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22942773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98244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32118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118782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621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6.xml"/><Relationship Id="rId16" Type="http://schemas.openxmlformats.org/officeDocument/2006/relationships/slideLayout" Target="../slideLayouts/slideLayout80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slideLayout" Target="../slideLayouts/slideLayout9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82.xml"/><Relationship Id="rId16" Type="http://schemas.openxmlformats.org/officeDocument/2006/relationships/slideLayout" Target="../slideLayouts/slideLayout96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slideLayout" Target="../slideLayouts/slideLayout9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slideLayout" Target="../slideLayouts/slideLayout10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17" Type="http://schemas.openxmlformats.org/officeDocument/2006/relationships/theme" Target="../theme/theme7.xml"/><Relationship Id="rId2" Type="http://schemas.openxmlformats.org/officeDocument/2006/relationships/slideLayout" Target="../slideLayouts/slideLayout98.xml"/><Relationship Id="rId16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5" Type="http://schemas.openxmlformats.org/officeDocument/2006/relationships/slideLayout" Target="../slideLayouts/slideLayout11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slideLayout" Target="../slideLayouts/slideLayout11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slideLayout" Target="../slideLayouts/slideLayout12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slideLayout" Target="../slideLayouts/slideLayout124.xml"/><Relationship Id="rId17" Type="http://schemas.openxmlformats.org/officeDocument/2006/relationships/theme" Target="../theme/theme8.xml"/><Relationship Id="rId2" Type="http://schemas.openxmlformats.org/officeDocument/2006/relationships/slideLayout" Target="../slideLayouts/slideLayout114.xml"/><Relationship Id="rId16" Type="http://schemas.openxmlformats.org/officeDocument/2006/relationships/slideLayout" Target="../slideLayouts/slideLayout128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Relationship Id="rId14" Type="http://schemas.openxmlformats.org/officeDocument/2006/relationships/slideLayout" Target="../slideLayouts/slideLayout1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48D0267-35CA-45BC-A225-E420D66A8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696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8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49" r:id="rId10"/>
    <p:sldLayoutId id="2147484057" r:id="rId11"/>
    <p:sldLayoutId id="2147484058" r:id="rId12"/>
    <p:sldLayoutId id="2147484047" r:id="rId13"/>
    <p:sldLayoutId id="2147484408" r:id="rId14"/>
    <p:sldLayoutId id="2147484409" r:id="rId15"/>
    <p:sldLayoutId id="2147484043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255" userDrawn="1">
          <p15:clr>
            <a:srgbClr val="F26B43"/>
          </p15:clr>
        </p15:guide>
        <p15:guide id="10" pos="257" userDrawn="1">
          <p15:clr>
            <a:srgbClr val="F26B43"/>
          </p15:clr>
        </p15:guide>
        <p15:guide id="11" pos="7423" userDrawn="1">
          <p15:clr>
            <a:srgbClr val="F26B43"/>
          </p15:clr>
        </p15:guide>
        <p15:guide id="12" orient="horz" pos="4156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  <p15:guide id="15" orient="horz" pos="550" userDrawn="1">
          <p15:clr>
            <a:srgbClr val="F26B43"/>
          </p15:clr>
        </p15:guide>
        <p15:guide id="16" orient="horz" pos="3725" userDrawn="1">
          <p15:clr>
            <a:srgbClr val="F26B43"/>
          </p15:clr>
        </p15:guide>
        <p15:guide id="17" orient="horz" pos="406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Platshållare för bildnummer 1">
            <a:extLst>
              <a:ext uri="{FF2B5EF4-FFF2-40B4-BE49-F238E27FC236}">
                <a16:creationId xmlns:a16="http://schemas.microsoft.com/office/drawing/2014/main" id="{49735908-7AA6-42A8-8D13-0A0800940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984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1" r:id="rId1"/>
    <p:sldLayoutId id="2147484412" r:id="rId2"/>
    <p:sldLayoutId id="2147484413" r:id="rId3"/>
    <p:sldLayoutId id="2147484414" r:id="rId4"/>
    <p:sldLayoutId id="2147484415" r:id="rId5"/>
    <p:sldLayoutId id="2147484416" r:id="rId6"/>
    <p:sldLayoutId id="2147484417" r:id="rId7"/>
    <p:sldLayoutId id="2147484418" r:id="rId8"/>
    <p:sldLayoutId id="2147484419" r:id="rId9"/>
    <p:sldLayoutId id="2147484420" r:id="rId10"/>
    <p:sldLayoutId id="2147484421" r:id="rId11"/>
    <p:sldLayoutId id="2147484422" r:id="rId12"/>
    <p:sldLayoutId id="2147484423" r:id="rId13"/>
    <p:sldLayoutId id="2147484424" r:id="rId14"/>
    <p:sldLayoutId id="2147484425" r:id="rId15"/>
    <p:sldLayoutId id="2147484426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16FC2686-3742-4CA7-96AE-CD7BBA1A90F3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2A7AAA3E-885B-47E9-ACBA-A0293FCE5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359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8" r:id="rId1"/>
    <p:sldLayoutId id="2147484429" r:id="rId2"/>
    <p:sldLayoutId id="2147484430" r:id="rId3"/>
    <p:sldLayoutId id="2147484431" r:id="rId4"/>
    <p:sldLayoutId id="2147484432" r:id="rId5"/>
    <p:sldLayoutId id="2147484433" r:id="rId6"/>
    <p:sldLayoutId id="2147484434" r:id="rId7"/>
    <p:sldLayoutId id="2147484435" r:id="rId8"/>
    <p:sldLayoutId id="2147484436" r:id="rId9"/>
    <p:sldLayoutId id="2147484437" r:id="rId10"/>
    <p:sldLayoutId id="2147484438" r:id="rId11"/>
    <p:sldLayoutId id="2147484439" r:id="rId12"/>
    <p:sldLayoutId id="2147484440" r:id="rId13"/>
    <p:sldLayoutId id="2147484441" r:id="rId14"/>
    <p:sldLayoutId id="2147484442" r:id="rId15"/>
    <p:sldLayoutId id="2147484443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7DFF76B2-A88A-470E-B646-73BDC425A6E8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4D8D5E03-09FD-47B8-83A3-7C8B23D877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693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5" r:id="rId1"/>
    <p:sldLayoutId id="2147484446" r:id="rId2"/>
    <p:sldLayoutId id="2147484447" r:id="rId3"/>
    <p:sldLayoutId id="2147484448" r:id="rId4"/>
    <p:sldLayoutId id="2147484449" r:id="rId5"/>
    <p:sldLayoutId id="2147484450" r:id="rId6"/>
    <p:sldLayoutId id="2147484451" r:id="rId7"/>
    <p:sldLayoutId id="2147484452" r:id="rId8"/>
    <p:sldLayoutId id="2147484453" r:id="rId9"/>
    <p:sldLayoutId id="2147484454" r:id="rId10"/>
    <p:sldLayoutId id="2147484455" r:id="rId11"/>
    <p:sldLayoutId id="2147484456" r:id="rId12"/>
    <p:sldLayoutId id="2147484457" r:id="rId13"/>
    <p:sldLayoutId id="2147484458" r:id="rId14"/>
    <p:sldLayoutId id="2147484459" r:id="rId15"/>
    <p:sldLayoutId id="2147484460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F4542BD5-103E-4DB5-88FB-E05DB9624044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ACAA70FC-8994-456B-8FC6-D537F8406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59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2" r:id="rId1"/>
    <p:sldLayoutId id="2147484463" r:id="rId2"/>
    <p:sldLayoutId id="2147484464" r:id="rId3"/>
    <p:sldLayoutId id="2147484465" r:id="rId4"/>
    <p:sldLayoutId id="2147484466" r:id="rId5"/>
    <p:sldLayoutId id="2147484467" r:id="rId6"/>
    <p:sldLayoutId id="2147484468" r:id="rId7"/>
    <p:sldLayoutId id="2147484469" r:id="rId8"/>
    <p:sldLayoutId id="2147484470" r:id="rId9"/>
    <p:sldLayoutId id="2147484471" r:id="rId10"/>
    <p:sldLayoutId id="2147484472" r:id="rId11"/>
    <p:sldLayoutId id="2147484473" r:id="rId12"/>
    <p:sldLayoutId id="2147484474" r:id="rId13"/>
    <p:sldLayoutId id="2147484475" r:id="rId14"/>
    <p:sldLayoutId id="2147484476" r:id="rId15"/>
    <p:sldLayoutId id="2147484477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BA98ADB3-7E4F-4041-B143-C1933A3E0DE3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3F2844B7-CEF6-4069-B35D-9858A87899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777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80" r:id="rId2"/>
    <p:sldLayoutId id="2147484481" r:id="rId3"/>
    <p:sldLayoutId id="2147484482" r:id="rId4"/>
    <p:sldLayoutId id="2147484483" r:id="rId5"/>
    <p:sldLayoutId id="2147484484" r:id="rId6"/>
    <p:sldLayoutId id="2147484485" r:id="rId7"/>
    <p:sldLayoutId id="2147484486" r:id="rId8"/>
    <p:sldLayoutId id="2147484487" r:id="rId9"/>
    <p:sldLayoutId id="2147484488" r:id="rId10"/>
    <p:sldLayoutId id="2147484489" r:id="rId11"/>
    <p:sldLayoutId id="2147484490" r:id="rId12"/>
    <p:sldLayoutId id="2147484491" r:id="rId13"/>
    <p:sldLayoutId id="2147484492" r:id="rId14"/>
    <p:sldLayoutId id="2147484493" r:id="rId15"/>
    <p:sldLayoutId id="2147484494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C30862AA-79CD-47D7-A508-195920CF797F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0B5FE696-6F97-4D3C-86EA-DA1B9AC17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83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6" r:id="rId1"/>
    <p:sldLayoutId id="2147484497" r:id="rId2"/>
    <p:sldLayoutId id="2147484498" r:id="rId3"/>
    <p:sldLayoutId id="2147484499" r:id="rId4"/>
    <p:sldLayoutId id="2147484500" r:id="rId5"/>
    <p:sldLayoutId id="2147484501" r:id="rId6"/>
    <p:sldLayoutId id="2147484502" r:id="rId7"/>
    <p:sldLayoutId id="2147484503" r:id="rId8"/>
    <p:sldLayoutId id="2147484504" r:id="rId9"/>
    <p:sldLayoutId id="2147484505" r:id="rId10"/>
    <p:sldLayoutId id="2147484506" r:id="rId11"/>
    <p:sldLayoutId id="2147484507" r:id="rId12"/>
    <p:sldLayoutId id="2147484508" r:id="rId13"/>
    <p:sldLayoutId id="2147484509" r:id="rId14"/>
    <p:sldLayoutId id="2147484510" r:id="rId15"/>
    <p:sldLayoutId id="2147484511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06A2100A-00F3-4208-962E-587779F2E0C0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F508861A-5DB9-448E-9A9B-FD5CEF06B1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276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3" r:id="rId1"/>
    <p:sldLayoutId id="2147484514" r:id="rId2"/>
    <p:sldLayoutId id="2147484515" r:id="rId3"/>
    <p:sldLayoutId id="2147484516" r:id="rId4"/>
    <p:sldLayoutId id="2147484517" r:id="rId5"/>
    <p:sldLayoutId id="2147484518" r:id="rId6"/>
    <p:sldLayoutId id="2147484519" r:id="rId7"/>
    <p:sldLayoutId id="2147484520" r:id="rId8"/>
    <p:sldLayoutId id="2147484521" r:id="rId9"/>
    <p:sldLayoutId id="2147484522" r:id="rId10"/>
    <p:sldLayoutId id="2147484523" r:id="rId11"/>
    <p:sldLayoutId id="2147484524" r:id="rId12"/>
    <p:sldLayoutId id="2147484525" r:id="rId13"/>
    <p:sldLayoutId id="2147484526" r:id="rId14"/>
    <p:sldLayoutId id="2147484527" r:id="rId15"/>
    <p:sldLayoutId id="2147484528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920628-F32D-4B59-82A3-068B45983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2119" y="2754085"/>
            <a:ext cx="6847761" cy="1349829"/>
          </a:xfrm>
        </p:spPr>
        <p:txBody>
          <a:bodyPr/>
          <a:lstStyle/>
          <a:p>
            <a:r>
              <a:rPr lang="sv-SE" dirty="0"/>
              <a:t>Så hanterar du posten</a:t>
            </a:r>
          </a:p>
        </p:txBody>
      </p:sp>
    </p:spTree>
    <p:extLst>
      <p:ext uri="{BB962C8B-B14F-4D97-AF65-F5344CB8AC3E}">
        <p14:creationId xmlns:p14="http://schemas.microsoft.com/office/powerpoint/2010/main" val="3578789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ratbubbla: rektangel 37">
            <a:extLst>
              <a:ext uri="{FF2B5EF4-FFF2-40B4-BE49-F238E27FC236}">
                <a16:creationId xmlns:a16="http://schemas.microsoft.com/office/drawing/2014/main" id="{445BD5D0-768A-4FDD-AFBB-B6098D17F87F}"/>
              </a:ext>
            </a:extLst>
          </p:cNvPr>
          <p:cNvSpPr/>
          <p:nvPr/>
        </p:nvSpPr>
        <p:spPr>
          <a:xfrm>
            <a:off x="3786405" y="4202596"/>
            <a:ext cx="1270904" cy="872141"/>
          </a:xfrm>
          <a:prstGeom prst="wedgeRectCallout">
            <a:avLst>
              <a:gd name="adj1" fmla="val -4730"/>
              <a:gd name="adj2" fmla="val -87124"/>
            </a:avLst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5BCEE566-00B9-337E-3E1C-2065A543DC14}"/>
              </a:ext>
            </a:extLst>
          </p:cNvPr>
          <p:cNvSpPr/>
          <p:nvPr/>
        </p:nvSpPr>
        <p:spPr>
          <a:xfrm>
            <a:off x="5425415" y="2094545"/>
            <a:ext cx="1759179" cy="897450"/>
          </a:xfrm>
          <a:prstGeom prst="rect">
            <a:avLst/>
          </a:prstGeom>
          <a:solidFill>
            <a:schemeClr val="accent1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/>
              <a:t>Stadens bud</a:t>
            </a:r>
          </a:p>
        </p:txBody>
      </p:sp>
      <p:cxnSp>
        <p:nvCxnSpPr>
          <p:cNvPr id="22" name="Rak 25">
            <a:extLst>
              <a:ext uri="{FF2B5EF4-FFF2-40B4-BE49-F238E27FC236}">
                <a16:creationId xmlns:a16="http://schemas.microsoft.com/office/drawing/2014/main" id="{D4ADD924-7C94-97BD-1B04-11337A924F5C}"/>
              </a:ext>
            </a:extLst>
          </p:cNvPr>
          <p:cNvCxnSpPr>
            <a:cxnSpLocks/>
          </p:cNvCxnSpPr>
          <p:nvPr/>
        </p:nvCxnSpPr>
        <p:spPr>
          <a:xfrm flipV="1">
            <a:off x="7437211" y="3480102"/>
            <a:ext cx="1271063" cy="418997"/>
          </a:xfrm>
          <a:prstGeom prst="line">
            <a:avLst/>
          </a:prstGeom>
          <a:ln w="22225">
            <a:solidFill>
              <a:schemeClr val="tx1">
                <a:lumMod val="20000"/>
                <a:lumOff val="80000"/>
              </a:schemeClr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25">
            <a:extLst>
              <a:ext uri="{FF2B5EF4-FFF2-40B4-BE49-F238E27FC236}">
                <a16:creationId xmlns:a16="http://schemas.microsoft.com/office/drawing/2014/main" id="{62078D31-CA4E-DC13-9FF9-6114E6263DD0}"/>
              </a:ext>
            </a:extLst>
          </p:cNvPr>
          <p:cNvCxnSpPr>
            <a:cxnSpLocks/>
          </p:cNvCxnSpPr>
          <p:nvPr/>
        </p:nvCxnSpPr>
        <p:spPr>
          <a:xfrm>
            <a:off x="7441741" y="2820036"/>
            <a:ext cx="1262004" cy="339498"/>
          </a:xfrm>
          <a:prstGeom prst="line">
            <a:avLst/>
          </a:prstGeom>
          <a:ln w="22225">
            <a:solidFill>
              <a:schemeClr val="tx1">
                <a:lumMod val="20000"/>
                <a:lumOff val="80000"/>
              </a:schemeClr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Bild 22" descr="Lastbil med hel fyllning">
            <a:extLst>
              <a:ext uri="{FF2B5EF4-FFF2-40B4-BE49-F238E27FC236}">
                <a16:creationId xmlns:a16="http://schemas.microsoft.com/office/drawing/2014/main" id="{694D479F-FD0B-DA9E-2EFF-5ED83DAD3F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66759" y="3836428"/>
            <a:ext cx="218794" cy="218794"/>
          </a:xfrm>
          <a:prstGeom prst="rect">
            <a:avLst/>
          </a:prstGeom>
        </p:spPr>
      </p:pic>
      <p:sp>
        <p:nvSpPr>
          <p:cNvPr id="64" name="Rektangel 63">
            <a:extLst>
              <a:ext uri="{FF2B5EF4-FFF2-40B4-BE49-F238E27FC236}">
                <a16:creationId xmlns:a16="http://schemas.microsoft.com/office/drawing/2014/main" id="{86FD64DF-456B-4FA3-93A7-867A1776FAB7}"/>
              </a:ext>
            </a:extLst>
          </p:cNvPr>
          <p:cNvSpPr/>
          <p:nvPr/>
        </p:nvSpPr>
        <p:spPr>
          <a:xfrm>
            <a:off x="5425416" y="3542386"/>
            <a:ext cx="1756719" cy="963036"/>
          </a:xfrm>
          <a:prstGeom prst="rect">
            <a:avLst/>
          </a:prstGeom>
          <a:solidFill>
            <a:schemeClr val="accent2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/>
              <a:t>VTD</a:t>
            </a:r>
          </a:p>
        </p:txBody>
      </p:sp>
      <p:pic>
        <p:nvPicPr>
          <p:cNvPr id="65" name="Bild 64" descr="Lastbil med hel fyllning">
            <a:extLst>
              <a:ext uri="{FF2B5EF4-FFF2-40B4-BE49-F238E27FC236}">
                <a16:creationId xmlns:a16="http://schemas.microsoft.com/office/drawing/2014/main" id="{5E318D12-523A-442D-8C35-0AB62CD05B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30116" y="3915973"/>
            <a:ext cx="218794" cy="218794"/>
          </a:xfrm>
          <a:prstGeom prst="rect">
            <a:avLst/>
          </a:prstGeom>
        </p:spPr>
      </p:pic>
      <p:cxnSp>
        <p:nvCxnSpPr>
          <p:cNvPr id="69" name="Rak 25">
            <a:extLst>
              <a:ext uri="{FF2B5EF4-FFF2-40B4-BE49-F238E27FC236}">
                <a16:creationId xmlns:a16="http://schemas.microsoft.com/office/drawing/2014/main" id="{FFC6EA83-367B-4F63-A56F-32465A6FEB61}"/>
              </a:ext>
            </a:extLst>
          </p:cNvPr>
          <p:cNvCxnSpPr>
            <a:cxnSpLocks/>
          </p:cNvCxnSpPr>
          <p:nvPr/>
        </p:nvCxnSpPr>
        <p:spPr>
          <a:xfrm flipV="1">
            <a:off x="3656201" y="2721682"/>
            <a:ext cx="1656184" cy="546506"/>
          </a:xfrm>
          <a:prstGeom prst="line">
            <a:avLst/>
          </a:prstGeom>
          <a:ln w="22225">
            <a:solidFill>
              <a:schemeClr val="tx1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Rak 25">
            <a:extLst>
              <a:ext uri="{FF2B5EF4-FFF2-40B4-BE49-F238E27FC236}">
                <a16:creationId xmlns:a16="http://schemas.microsoft.com/office/drawing/2014/main" id="{D0D24AF8-2330-4C82-87B2-E8FF2EF52037}"/>
              </a:ext>
            </a:extLst>
          </p:cNvPr>
          <p:cNvCxnSpPr>
            <a:cxnSpLocks/>
          </p:cNvCxnSpPr>
          <p:nvPr/>
        </p:nvCxnSpPr>
        <p:spPr>
          <a:xfrm>
            <a:off x="3656201" y="3477154"/>
            <a:ext cx="1656184" cy="578068"/>
          </a:xfrm>
          <a:prstGeom prst="line">
            <a:avLst/>
          </a:prstGeom>
          <a:ln w="22225">
            <a:solidFill>
              <a:schemeClr val="tx1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ktangel 72">
            <a:extLst>
              <a:ext uri="{FF2B5EF4-FFF2-40B4-BE49-F238E27FC236}">
                <a16:creationId xmlns:a16="http://schemas.microsoft.com/office/drawing/2014/main" id="{9580E13F-6DAD-45CF-B28A-DFA77ECC7C8A}"/>
              </a:ext>
            </a:extLst>
          </p:cNvPr>
          <p:cNvSpPr/>
          <p:nvPr/>
        </p:nvSpPr>
        <p:spPr>
          <a:xfrm>
            <a:off x="1805192" y="2894278"/>
            <a:ext cx="1645585" cy="871911"/>
          </a:xfrm>
          <a:prstGeom prst="rect">
            <a:avLst/>
          </a:prstGeom>
          <a:solidFill>
            <a:schemeClr val="accent1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/>
              <a:t>Förvaltningar och bolag</a:t>
            </a:r>
          </a:p>
        </p:txBody>
      </p:sp>
      <p:sp>
        <p:nvSpPr>
          <p:cNvPr id="82" name="Rektangel 81">
            <a:extLst>
              <a:ext uri="{FF2B5EF4-FFF2-40B4-BE49-F238E27FC236}">
                <a16:creationId xmlns:a16="http://schemas.microsoft.com/office/drawing/2014/main" id="{6B6D9B43-AF4E-4D9B-A892-1F205286B271}"/>
              </a:ext>
            </a:extLst>
          </p:cNvPr>
          <p:cNvSpPr/>
          <p:nvPr/>
        </p:nvSpPr>
        <p:spPr>
          <a:xfrm>
            <a:off x="8920917" y="701131"/>
            <a:ext cx="1422577" cy="468052"/>
          </a:xfrm>
          <a:prstGeom prst="rect">
            <a:avLst/>
          </a:prstGeom>
          <a:solidFill>
            <a:schemeClr val="bg1">
              <a:lumMod val="85000"/>
            </a:schemeClr>
          </a:solidFill>
          <a:ln w="34925">
            <a:noFill/>
            <a:prstDash val="dash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Postnord</a:t>
            </a:r>
          </a:p>
        </p:txBody>
      </p:sp>
      <p:sp>
        <p:nvSpPr>
          <p:cNvPr id="17" name="Pratbubbla: rektangel 16">
            <a:extLst>
              <a:ext uri="{FF2B5EF4-FFF2-40B4-BE49-F238E27FC236}">
                <a16:creationId xmlns:a16="http://schemas.microsoft.com/office/drawing/2014/main" id="{45E251B9-17CE-47C9-A1AF-3E4A20E5348A}"/>
              </a:ext>
            </a:extLst>
          </p:cNvPr>
          <p:cNvSpPr/>
          <p:nvPr/>
        </p:nvSpPr>
        <p:spPr>
          <a:xfrm>
            <a:off x="3786405" y="1802904"/>
            <a:ext cx="1270904" cy="872141"/>
          </a:xfrm>
          <a:prstGeom prst="wedgeRectCallout">
            <a:avLst>
              <a:gd name="adj1" fmla="val -5891"/>
              <a:gd name="adj2" fmla="val 78599"/>
            </a:avLst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E86C1C29-B0A0-4B2E-99A9-3B82AFF38DA6}"/>
              </a:ext>
            </a:extLst>
          </p:cNvPr>
          <p:cNvSpPr txBox="1"/>
          <p:nvPr/>
        </p:nvSpPr>
        <p:spPr>
          <a:xfrm>
            <a:off x="3864450" y="1890182"/>
            <a:ext cx="1152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dirty="0"/>
              <a:t>För dig som har avtal med Stadens bud för hämtning av post.</a:t>
            </a:r>
          </a:p>
        </p:txBody>
      </p:sp>
      <p:cxnSp>
        <p:nvCxnSpPr>
          <p:cNvPr id="24" name="Rak 25">
            <a:extLst>
              <a:ext uri="{FF2B5EF4-FFF2-40B4-BE49-F238E27FC236}">
                <a16:creationId xmlns:a16="http://schemas.microsoft.com/office/drawing/2014/main" id="{586BBBB1-686F-4E05-A46D-C04227797402}"/>
              </a:ext>
            </a:extLst>
          </p:cNvPr>
          <p:cNvCxnSpPr>
            <a:cxnSpLocks/>
          </p:cNvCxnSpPr>
          <p:nvPr/>
        </p:nvCxnSpPr>
        <p:spPr>
          <a:xfrm flipV="1">
            <a:off x="7309623" y="1104048"/>
            <a:ext cx="1502216" cy="898285"/>
          </a:xfrm>
          <a:prstGeom prst="line">
            <a:avLst/>
          </a:prstGeom>
          <a:ln w="22225">
            <a:solidFill>
              <a:schemeClr val="tx1">
                <a:lumMod val="20000"/>
                <a:lumOff val="80000"/>
              </a:schemeClr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ktangel 26">
            <a:extLst>
              <a:ext uri="{FF2B5EF4-FFF2-40B4-BE49-F238E27FC236}">
                <a16:creationId xmlns:a16="http://schemas.microsoft.com/office/drawing/2014/main" id="{CC15987F-3E5A-4D77-87D3-B2BAAA9BBB25}"/>
              </a:ext>
            </a:extLst>
          </p:cNvPr>
          <p:cNvSpPr/>
          <p:nvPr/>
        </p:nvSpPr>
        <p:spPr>
          <a:xfrm>
            <a:off x="8920917" y="5641109"/>
            <a:ext cx="1422577" cy="468052"/>
          </a:xfrm>
          <a:prstGeom prst="rect">
            <a:avLst/>
          </a:prstGeom>
          <a:solidFill>
            <a:schemeClr val="bg1">
              <a:lumMod val="85000"/>
            </a:schemeClr>
          </a:solidFill>
          <a:ln w="34925">
            <a:noFill/>
            <a:prstDash val="dash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Postnord</a:t>
            </a:r>
          </a:p>
        </p:txBody>
      </p:sp>
      <p:cxnSp>
        <p:nvCxnSpPr>
          <p:cNvPr id="36" name="Rak 25">
            <a:extLst>
              <a:ext uri="{FF2B5EF4-FFF2-40B4-BE49-F238E27FC236}">
                <a16:creationId xmlns:a16="http://schemas.microsoft.com/office/drawing/2014/main" id="{D34D3FDA-3FA8-40CC-BFE4-371FFF50BC32}"/>
              </a:ext>
            </a:extLst>
          </p:cNvPr>
          <p:cNvCxnSpPr>
            <a:cxnSpLocks/>
          </p:cNvCxnSpPr>
          <p:nvPr/>
        </p:nvCxnSpPr>
        <p:spPr>
          <a:xfrm>
            <a:off x="10566819" y="3313019"/>
            <a:ext cx="1272674" cy="0"/>
          </a:xfrm>
          <a:prstGeom prst="line">
            <a:avLst/>
          </a:prstGeom>
          <a:ln w="22225">
            <a:solidFill>
              <a:schemeClr val="tx1">
                <a:lumMod val="20000"/>
                <a:lumOff val="80000"/>
              </a:schemeClr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ruta 44">
            <a:extLst>
              <a:ext uri="{FF2B5EF4-FFF2-40B4-BE49-F238E27FC236}">
                <a16:creationId xmlns:a16="http://schemas.microsoft.com/office/drawing/2014/main" id="{8DCFFAB3-F661-441D-A943-A8B4FEB4C441}"/>
              </a:ext>
            </a:extLst>
          </p:cNvPr>
          <p:cNvSpPr txBox="1"/>
          <p:nvPr/>
        </p:nvSpPr>
        <p:spPr>
          <a:xfrm>
            <a:off x="376227" y="229751"/>
            <a:ext cx="406442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000" b="1" dirty="0"/>
              <a:t>Det här skickar du med Stadens bud/VTD: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/>
              <a:t>Inrikes brev och utrikes brev som är frankerade med streckkod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/>
              <a:t>REK, svarspost och värdeförsändelser (skickas vidare till Postnord)</a:t>
            </a:r>
          </a:p>
          <a:p>
            <a:endParaRPr lang="sv-SE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 här skickar du inte med Stadens bud/VTD:</a:t>
            </a:r>
          </a:p>
          <a:p>
            <a:r>
              <a:rPr lang="sv-SE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Sorterad sändning*, posttidningar och direktreklam. För att beställa denna typ av försändelse, se respektive avtal i </a:t>
            </a:r>
            <a:r>
              <a:rPr lang="sv-SE" sz="1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Proceedo</a:t>
            </a:r>
            <a:r>
              <a:rPr lang="sv-SE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D63590F4-010E-4BCC-92FE-A2F28CEEE23C}"/>
              </a:ext>
            </a:extLst>
          </p:cNvPr>
          <p:cNvSpPr/>
          <p:nvPr/>
        </p:nvSpPr>
        <p:spPr>
          <a:xfrm>
            <a:off x="8916155" y="3096207"/>
            <a:ext cx="1422577" cy="468052"/>
          </a:xfrm>
          <a:prstGeom prst="rect">
            <a:avLst/>
          </a:prstGeom>
          <a:solidFill>
            <a:schemeClr val="bg1">
              <a:lumMod val="85000"/>
            </a:schemeClr>
          </a:solidFill>
          <a:ln w="34925">
            <a:noFill/>
            <a:prstDash val="dash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VTD</a:t>
            </a:r>
          </a:p>
        </p:txBody>
      </p:sp>
      <p:sp>
        <p:nvSpPr>
          <p:cNvPr id="53" name="textruta 52">
            <a:extLst>
              <a:ext uri="{FF2B5EF4-FFF2-40B4-BE49-F238E27FC236}">
                <a16:creationId xmlns:a16="http://schemas.microsoft.com/office/drawing/2014/main" id="{240818B6-C3BA-4028-ACC7-488B87E7CB82}"/>
              </a:ext>
            </a:extLst>
          </p:cNvPr>
          <p:cNvSpPr txBox="1"/>
          <p:nvPr/>
        </p:nvSpPr>
        <p:spPr>
          <a:xfrm>
            <a:off x="3845655" y="4406623"/>
            <a:ext cx="115240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dirty="0"/>
              <a:t>För dig som har avtal med VTD för hämtning av post.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4FD915C4-5E91-494E-9513-337357AFC2D1}"/>
              </a:ext>
            </a:extLst>
          </p:cNvPr>
          <p:cNvSpPr txBox="1"/>
          <p:nvPr/>
        </p:nvSpPr>
        <p:spPr>
          <a:xfrm>
            <a:off x="372352" y="5898989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dirty="0"/>
              <a:t>*Med sorterad sändning </a:t>
            </a:r>
            <a:r>
              <a:rPr lang="sv-SE" sz="900" dirty="0">
                <a:solidFill>
                  <a:srgbClr val="282828"/>
                </a:solidFill>
              </a:rPr>
              <a:t>menas minst 500 stycken försändelse, där samtliga försändelser har samma format och skiljer högst 30 gram i vikt per försändelse.</a:t>
            </a:r>
            <a:endParaRPr lang="sv-SE" sz="900" dirty="0"/>
          </a:p>
        </p:txBody>
      </p:sp>
      <p:pic>
        <p:nvPicPr>
          <p:cNvPr id="25" name="Bild 24" descr="Lastbil med hel fyllning">
            <a:extLst>
              <a:ext uri="{FF2B5EF4-FFF2-40B4-BE49-F238E27FC236}">
                <a16:creationId xmlns:a16="http://schemas.microsoft.com/office/drawing/2014/main" id="{118F40CB-71D9-4366-9E9E-7321991601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65970" y="2456251"/>
            <a:ext cx="218794" cy="218794"/>
          </a:xfrm>
          <a:prstGeom prst="rect">
            <a:avLst/>
          </a:prstGeom>
        </p:spPr>
      </p:pic>
      <p:cxnSp>
        <p:nvCxnSpPr>
          <p:cNvPr id="13" name="Rak 25">
            <a:extLst>
              <a:ext uri="{FF2B5EF4-FFF2-40B4-BE49-F238E27FC236}">
                <a16:creationId xmlns:a16="http://schemas.microsoft.com/office/drawing/2014/main" id="{9C4AE9C9-A809-B7CD-14B5-E5CB3F17562E}"/>
              </a:ext>
            </a:extLst>
          </p:cNvPr>
          <p:cNvCxnSpPr>
            <a:cxnSpLocks/>
          </p:cNvCxnSpPr>
          <p:nvPr/>
        </p:nvCxnSpPr>
        <p:spPr>
          <a:xfrm>
            <a:off x="7313080" y="4559405"/>
            <a:ext cx="1390665" cy="1081704"/>
          </a:xfrm>
          <a:prstGeom prst="line">
            <a:avLst/>
          </a:prstGeom>
          <a:ln w="22225">
            <a:solidFill>
              <a:schemeClr val="tx1">
                <a:lumMod val="20000"/>
                <a:lumOff val="80000"/>
              </a:schemeClr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857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>
            <a:extLst>
              <a:ext uri="{FF2B5EF4-FFF2-40B4-BE49-F238E27FC236}">
                <a16:creationId xmlns:a16="http://schemas.microsoft.com/office/drawing/2014/main" id="{4C04867B-0D68-8085-053D-966149675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528" y="676833"/>
            <a:ext cx="8100392" cy="550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226686"/>
      </p:ext>
    </p:extLst>
  </p:cSld>
  <p:clrMapOvr>
    <a:masterClrMapping/>
  </p:clrMapOvr>
</p:sld>
</file>

<file path=ppt/theme/theme1.xml><?xml version="1.0" encoding="utf-8"?>
<a:theme xmlns:a="http://schemas.openxmlformats.org/drawingml/2006/main" name="Göteborgs Stad – Blå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607A6647-1E2D-454B-A339-17BC31080D31}"/>
    </a:ext>
  </a:extLst>
</a:theme>
</file>

<file path=ppt/theme/theme10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öteborgs Stad – Mörkblå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AA4B3810-684E-4117-9085-0BD05AB2197B}"/>
    </a:ext>
  </a:extLst>
</a:theme>
</file>

<file path=ppt/theme/theme3.xml><?xml version="1.0" encoding="utf-8"?>
<a:theme xmlns:a="http://schemas.openxmlformats.org/drawingml/2006/main" name="Göteborgs Stad – Röd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88F39ED8-20F2-4154-B5FA-E3DFBA65AE9F}"/>
    </a:ext>
  </a:extLst>
</a:theme>
</file>

<file path=ppt/theme/theme4.xml><?xml version="1.0" encoding="utf-8"?>
<a:theme xmlns:a="http://schemas.openxmlformats.org/drawingml/2006/main" name="Göteborgs Stad – Turkos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4E0CFFA6-2F53-49AE-8AB5-FCEC43EEE8CD}"/>
    </a:ext>
  </a:extLst>
</a:theme>
</file>

<file path=ppt/theme/theme5.xml><?xml version="1.0" encoding="utf-8"?>
<a:theme xmlns:a="http://schemas.openxmlformats.org/drawingml/2006/main" name="Göteborgs Stad – Rosa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4B852849-615D-42DF-9FD9-53AFD6771B5A}"/>
    </a:ext>
  </a:extLst>
</a:theme>
</file>

<file path=ppt/theme/theme6.xml><?xml version="1.0" encoding="utf-8"?>
<a:theme xmlns:a="http://schemas.openxmlformats.org/drawingml/2006/main" name="Göteborgs Stad – Grön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590A078F-1C00-4335-8517-E713EE09D18F}"/>
    </a:ext>
  </a:extLst>
</a:theme>
</file>

<file path=ppt/theme/theme7.xml><?xml version="1.0" encoding="utf-8"?>
<a:theme xmlns:a="http://schemas.openxmlformats.org/drawingml/2006/main" name="Göteborgs Stad – Lila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FEEF4225-DF23-4A05-BDFD-AAB08ACF4615}"/>
    </a:ext>
  </a:extLst>
</a:theme>
</file>

<file path=ppt/theme/theme8.xml><?xml version="1.0" encoding="utf-8"?>
<a:theme xmlns:a="http://schemas.openxmlformats.org/drawingml/2006/main" name="Göteborgs Stad – Gul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4B39BACD-060C-4B7E-AB6D-2F890CF44FDD}"/>
    </a:ext>
  </a:extLst>
</a:theme>
</file>

<file path=ppt/theme/theme9.xml><?xml version="1.0" encoding="utf-8"?>
<a:theme xmlns:a="http://schemas.openxmlformats.org/drawingml/2006/main" name="Office-tema">
  <a:themeElements>
    <a:clrScheme name="Göteborgs Stad Powerpoin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127</Words>
  <Application>Microsoft Office PowerPoint</Application>
  <PresentationFormat>Bredbild</PresentationFormat>
  <Paragraphs>16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8</vt:i4>
      </vt:variant>
      <vt:variant>
        <vt:lpstr>Bildrubriker</vt:lpstr>
      </vt:variant>
      <vt:variant>
        <vt:i4>3</vt:i4>
      </vt:variant>
    </vt:vector>
  </HeadingPairs>
  <TitlesOfParts>
    <vt:vector size="15" baseType="lpstr">
      <vt:lpstr>Arial</vt:lpstr>
      <vt:lpstr>Arial Black</vt:lpstr>
      <vt:lpstr>Calibri</vt:lpstr>
      <vt:lpstr>Wingdings</vt:lpstr>
      <vt:lpstr>Göteborgs Stad – Blå dekor</vt:lpstr>
      <vt:lpstr>Göteborgs Stad – Mörkblå dekor</vt:lpstr>
      <vt:lpstr>Göteborgs Stad – Röd dekor</vt:lpstr>
      <vt:lpstr>Göteborgs Stad – Turkos dekor</vt:lpstr>
      <vt:lpstr>Göteborgs Stad – Rosa dekor</vt:lpstr>
      <vt:lpstr>Göteborgs Stad – Grön dekor</vt:lpstr>
      <vt:lpstr>Göteborgs Stad – Lila dekor</vt:lpstr>
      <vt:lpstr>Göteborgs Stad – Gul dekor</vt:lpstr>
      <vt:lpstr>Så hanterar du posten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16:9</dc:title>
  <dc:creator>olle.berntson@ink.goteborg.se</dc:creator>
  <cp:lastModifiedBy>Olle Berntson</cp:lastModifiedBy>
  <cp:revision>33</cp:revision>
  <dcterms:created xsi:type="dcterms:W3CDTF">2022-01-20T14:09:27Z</dcterms:created>
  <dcterms:modified xsi:type="dcterms:W3CDTF">2023-02-27T13:11:12Z</dcterms:modified>
</cp:coreProperties>
</file>